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71" r:id="rId2"/>
    <p:sldId id="270" r:id="rId3"/>
    <p:sldId id="269" r:id="rId4"/>
    <p:sldId id="264" r:id="rId5"/>
    <p:sldId id="265" r:id="rId6"/>
    <p:sldId id="266" r:id="rId7"/>
    <p:sldId id="260" r:id="rId8"/>
    <p:sldId id="261" r:id="rId9"/>
    <p:sldId id="262" r:id="rId10"/>
    <p:sldId id="263" r:id="rId11"/>
    <p:sldId id="267" r:id="rId12"/>
    <p:sldId id="272" r:id="rId13"/>
    <p:sldId id="268"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412" autoAdjust="0"/>
    <p:restoredTop sz="94660"/>
  </p:normalViewPr>
  <p:slideViewPr>
    <p:cSldViewPr>
      <p:cViewPr varScale="1">
        <p:scale>
          <a:sx n="68" d="100"/>
          <a:sy n="68" d="100"/>
        </p:scale>
        <p:origin x="-14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2C0195BC-3A1E-4F0A-AE42-CD42AC7983B2}" type="datetimeFigureOut">
              <a:rPr lang="en-US"/>
              <a:pPr>
                <a:defRPr/>
              </a:pPr>
              <a:t>2/25/2021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075E27BE-15DB-45D3-9B17-EFBFAD3E1E5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3F4F2D72-ABD3-4ED5-B54F-09FE7266DCB6}" type="slidenum">
              <a:rPr lang="en-US"/>
              <a:pPr/>
              <a:t>1</a:t>
            </a:fld>
            <a:endParaRPr lang="en-US"/>
          </a:p>
        </p:txBody>
      </p:sp>
      <p:sp>
        <p:nvSpPr>
          <p:cNvPr id="204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4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endParaRPr lang="ru-RU"/>
          </a:p>
        </p:txBody>
      </p:sp>
      <p:sp>
        <p:nvSpPr>
          <p:cNvPr id="12" name="Footer Placeholder 16"/>
          <p:cNvSpPr>
            <a:spLocks noGrp="1"/>
          </p:cNvSpPr>
          <p:nvPr>
            <p:ph type="ftr" sz="quarter" idx="11"/>
          </p:nvPr>
        </p:nvSpPr>
        <p:spPr/>
        <p:txBody>
          <a:bodyPr/>
          <a:lstStyle>
            <a:lvl1pPr>
              <a:defRPr/>
            </a:lvl1pPr>
          </a:lstStyle>
          <a:p>
            <a:pPr>
              <a:defRPr/>
            </a:pPr>
            <a:endParaRPr lang="ru-RU"/>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9C836BA0-7A93-4836-AE0A-2818874ED7D7}"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ru-RU"/>
          </a:p>
        </p:txBody>
      </p:sp>
      <p:sp>
        <p:nvSpPr>
          <p:cNvPr id="5" name="Footer Placeholder 2"/>
          <p:cNvSpPr>
            <a:spLocks noGrp="1"/>
          </p:cNvSpPr>
          <p:nvPr>
            <p:ph type="ftr" sz="quarter" idx="11"/>
          </p:nvPr>
        </p:nvSpPr>
        <p:spPr/>
        <p:txBody>
          <a:bodyPr/>
          <a:lstStyle>
            <a:lvl1pPr>
              <a:defRPr/>
            </a:lvl1pPr>
          </a:lstStyle>
          <a:p>
            <a:pPr>
              <a:defRPr/>
            </a:pPr>
            <a:endParaRPr lang="ru-RU"/>
          </a:p>
        </p:txBody>
      </p:sp>
      <p:sp>
        <p:nvSpPr>
          <p:cNvPr id="6" name="Slide Number Placeholder 22"/>
          <p:cNvSpPr>
            <a:spLocks noGrp="1"/>
          </p:cNvSpPr>
          <p:nvPr>
            <p:ph type="sldNum" sz="quarter" idx="12"/>
          </p:nvPr>
        </p:nvSpPr>
        <p:spPr/>
        <p:txBody>
          <a:bodyPr/>
          <a:lstStyle>
            <a:lvl1pPr>
              <a:defRPr/>
            </a:lvl1pPr>
          </a:lstStyle>
          <a:p>
            <a:pPr>
              <a:defRPr/>
            </a:pPr>
            <a:fld id="{3853EA69-C21D-4EBC-85CA-636BA872CEE3}"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ru-RU"/>
          </a:p>
        </p:txBody>
      </p:sp>
      <p:sp>
        <p:nvSpPr>
          <p:cNvPr id="5" name="Footer Placeholder 2"/>
          <p:cNvSpPr>
            <a:spLocks noGrp="1"/>
          </p:cNvSpPr>
          <p:nvPr>
            <p:ph type="ftr" sz="quarter" idx="11"/>
          </p:nvPr>
        </p:nvSpPr>
        <p:spPr/>
        <p:txBody>
          <a:bodyPr/>
          <a:lstStyle>
            <a:lvl1pPr>
              <a:defRPr/>
            </a:lvl1pPr>
          </a:lstStyle>
          <a:p>
            <a:pPr>
              <a:defRPr/>
            </a:pPr>
            <a:endParaRPr lang="ru-RU"/>
          </a:p>
        </p:txBody>
      </p:sp>
      <p:sp>
        <p:nvSpPr>
          <p:cNvPr id="6" name="Slide Number Placeholder 22"/>
          <p:cNvSpPr>
            <a:spLocks noGrp="1"/>
          </p:cNvSpPr>
          <p:nvPr>
            <p:ph type="sldNum" sz="quarter" idx="12"/>
          </p:nvPr>
        </p:nvSpPr>
        <p:spPr/>
        <p:txBody>
          <a:bodyPr/>
          <a:lstStyle>
            <a:lvl1pPr>
              <a:defRPr/>
            </a:lvl1pPr>
          </a:lstStyle>
          <a:p>
            <a:pPr>
              <a:defRPr/>
            </a:pPr>
            <a:fld id="{F72722AE-CF25-4CAC-8331-72F90784F86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ru-RU"/>
          </a:p>
        </p:txBody>
      </p:sp>
      <p:sp>
        <p:nvSpPr>
          <p:cNvPr id="5" name="Footer Placeholder 2"/>
          <p:cNvSpPr>
            <a:spLocks noGrp="1"/>
          </p:cNvSpPr>
          <p:nvPr>
            <p:ph type="ftr" sz="quarter" idx="11"/>
          </p:nvPr>
        </p:nvSpPr>
        <p:spPr/>
        <p:txBody>
          <a:bodyPr/>
          <a:lstStyle>
            <a:lvl1pPr>
              <a:defRPr/>
            </a:lvl1pPr>
          </a:lstStyle>
          <a:p>
            <a:pPr>
              <a:defRPr/>
            </a:pPr>
            <a:endParaRPr lang="ru-RU"/>
          </a:p>
        </p:txBody>
      </p:sp>
      <p:sp>
        <p:nvSpPr>
          <p:cNvPr id="6" name="Slide Number Placeholder 22"/>
          <p:cNvSpPr>
            <a:spLocks noGrp="1"/>
          </p:cNvSpPr>
          <p:nvPr>
            <p:ph type="sldNum" sz="quarter" idx="12"/>
          </p:nvPr>
        </p:nvSpPr>
        <p:spPr/>
        <p:txBody>
          <a:bodyPr/>
          <a:lstStyle>
            <a:lvl1pPr>
              <a:defRPr/>
            </a:lvl1pPr>
          </a:lstStyle>
          <a:p>
            <a:pPr>
              <a:defRPr/>
            </a:pPr>
            <a:fld id="{FF67A784-9C14-42C3-B24E-B18BFAC382D2}"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lang="ru-RU"/>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ru-RU"/>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4107C454-1101-4CC8-9254-D1B6345659B8}"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ru-RU"/>
          </a:p>
        </p:txBody>
      </p:sp>
      <p:sp>
        <p:nvSpPr>
          <p:cNvPr id="6" name="Footer Placeholder 2"/>
          <p:cNvSpPr>
            <a:spLocks noGrp="1"/>
          </p:cNvSpPr>
          <p:nvPr>
            <p:ph type="ftr" sz="quarter" idx="11"/>
          </p:nvPr>
        </p:nvSpPr>
        <p:spPr/>
        <p:txBody>
          <a:bodyPr/>
          <a:lstStyle>
            <a:lvl1pPr>
              <a:defRPr/>
            </a:lvl1pPr>
          </a:lstStyle>
          <a:p>
            <a:pPr>
              <a:defRPr/>
            </a:pPr>
            <a:endParaRPr lang="ru-RU"/>
          </a:p>
        </p:txBody>
      </p:sp>
      <p:sp>
        <p:nvSpPr>
          <p:cNvPr id="7" name="Slide Number Placeholder 22"/>
          <p:cNvSpPr>
            <a:spLocks noGrp="1"/>
          </p:cNvSpPr>
          <p:nvPr>
            <p:ph type="sldNum" sz="quarter" idx="12"/>
          </p:nvPr>
        </p:nvSpPr>
        <p:spPr/>
        <p:txBody>
          <a:bodyPr/>
          <a:lstStyle>
            <a:lvl1pPr>
              <a:defRPr/>
            </a:lvl1pPr>
          </a:lstStyle>
          <a:p>
            <a:pPr>
              <a:defRPr/>
            </a:pPr>
            <a:fld id="{677F8EE9-821A-4A49-B3E7-381F6DD3A76F}"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ru-RU"/>
          </a:p>
        </p:txBody>
      </p:sp>
      <p:sp>
        <p:nvSpPr>
          <p:cNvPr id="8" name="Footer Placeholder 2"/>
          <p:cNvSpPr>
            <a:spLocks noGrp="1"/>
          </p:cNvSpPr>
          <p:nvPr>
            <p:ph type="ftr" sz="quarter" idx="11"/>
          </p:nvPr>
        </p:nvSpPr>
        <p:spPr/>
        <p:txBody>
          <a:bodyPr/>
          <a:lstStyle>
            <a:lvl1pPr>
              <a:defRPr/>
            </a:lvl1pPr>
          </a:lstStyle>
          <a:p>
            <a:pPr>
              <a:defRPr/>
            </a:pPr>
            <a:endParaRPr lang="ru-RU"/>
          </a:p>
        </p:txBody>
      </p:sp>
      <p:sp>
        <p:nvSpPr>
          <p:cNvPr id="9" name="Slide Number Placeholder 22"/>
          <p:cNvSpPr>
            <a:spLocks noGrp="1"/>
          </p:cNvSpPr>
          <p:nvPr>
            <p:ph type="sldNum" sz="quarter" idx="12"/>
          </p:nvPr>
        </p:nvSpPr>
        <p:spPr/>
        <p:txBody>
          <a:bodyPr/>
          <a:lstStyle>
            <a:lvl1pPr>
              <a:defRPr/>
            </a:lvl1pPr>
          </a:lstStyle>
          <a:p>
            <a:pPr>
              <a:defRPr/>
            </a:pPr>
            <a:fld id="{6AB08C6C-4B20-4E40-A615-E70950A69ED1}"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ru-RU"/>
          </a:p>
        </p:txBody>
      </p:sp>
      <p:sp>
        <p:nvSpPr>
          <p:cNvPr id="4" name="Footer Placeholder 2"/>
          <p:cNvSpPr>
            <a:spLocks noGrp="1"/>
          </p:cNvSpPr>
          <p:nvPr>
            <p:ph type="ftr" sz="quarter" idx="11"/>
          </p:nvPr>
        </p:nvSpPr>
        <p:spPr/>
        <p:txBody>
          <a:bodyPr/>
          <a:lstStyle>
            <a:lvl1pPr>
              <a:defRPr/>
            </a:lvl1pPr>
          </a:lstStyle>
          <a:p>
            <a:pPr>
              <a:defRPr/>
            </a:pPr>
            <a:endParaRPr lang="ru-RU"/>
          </a:p>
        </p:txBody>
      </p:sp>
      <p:sp>
        <p:nvSpPr>
          <p:cNvPr id="5" name="Slide Number Placeholder 22"/>
          <p:cNvSpPr>
            <a:spLocks noGrp="1"/>
          </p:cNvSpPr>
          <p:nvPr>
            <p:ph type="sldNum" sz="quarter" idx="12"/>
          </p:nvPr>
        </p:nvSpPr>
        <p:spPr/>
        <p:txBody>
          <a:bodyPr/>
          <a:lstStyle>
            <a:lvl1pPr>
              <a:defRPr/>
            </a:lvl1pPr>
          </a:lstStyle>
          <a:p>
            <a:pPr>
              <a:defRPr/>
            </a:pPr>
            <a:fld id="{83BB8D88-239B-4EF5-BEA2-46FC7C44B625}"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ru-RU"/>
          </a:p>
        </p:txBody>
      </p:sp>
      <p:sp>
        <p:nvSpPr>
          <p:cNvPr id="3" name="Footer Placeholder 2"/>
          <p:cNvSpPr>
            <a:spLocks noGrp="1"/>
          </p:cNvSpPr>
          <p:nvPr>
            <p:ph type="ftr" sz="quarter" idx="11"/>
          </p:nvPr>
        </p:nvSpPr>
        <p:spPr/>
        <p:txBody>
          <a:bodyPr/>
          <a:lstStyle>
            <a:lvl1pPr>
              <a:defRPr/>
            </a:lvl1pPr>
          </a:lstStyle>
          <a:p>
            <a:pPr>
              <a:defRPr/>
            </a:pPr>
            <a:endParaRPr lang="ru-RU"/>
          </a:p>
        </p:txBody>
      </p:sp>
      <p:sp>
        <p:nvSpPr>
          <p:cNvPr id="4" name="Slide Number Placeholder 22"/>
          <p:cNvSpPr>
            <a:spLocks noGrp="1"/>
          </p:cNvSpPr>
          <p:nvPr>
            <p:ph type="sldNum" sz="quarter" idx="12"/>
          </p:nvPr>
        </p:nvSpPr>
        <p:spPr/>
        <p:txBody>
          <a:bodyPr/>
          <a:lstStyle>
            <a:lvl1pPr>
              <a:defRPr/>
            </a:lvl1pPr>
          </a:lstStyle>
          <a:p>
            <a:pPr>
              <a:defRPr/>
            </a:pPr>
            <a:fld id="{85449466-454A-433C-937D-76E633793545}"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endParaRPr lang="ru-RU"/>
          </a:p>
        </p:txBody>
      </p:sp>
      <p:sp>
        <p:nvSpPr>
          <p:cNvPr id="8" name="Footer Placeholder 5"/>
          <p:cNvSpPr>
            <a:spLocks noGrp="1"/>
          </p:cNvSpPr>
          <p:nvPr>
            <p:ph type="ftr" sz="quarter" idx="11"/>
          </p:nvPr>
        </p:nvSpPr>
        <p:spPr/>
        <p:txBody>
          <a:bodyPr/>
          <a:lstStyle>
            <a:lvl1pPr>
              <a:defRPr/>
            </a:lvl1pPr>
          </a:lstStyle>
          <a:p>
            <a:pPr>
              <a:defRPr/>
            </a:pPr>
            <a:endParaRPr lang="ru-RU"/>
          </a:p>
        </p:txBody>
      </p:sp>
      <p:sp>
        <p:nvSpPr>
          <p:cNvPr id="9" name="Slide Number Placeholder 6"/>
          <p:cNvSpPr>
            <a:spLocks noGrp="1"/>
          </p:cNvSpPr>
          <p:nvPr>
            <p:ph type="sldNum" sz="quarter" idx="12"/>
          </p:nvPr>
        </p:nvSpPr>
        <p:spPr/>
        <p:txBody>
          <a:bodyPr/>
          <a:lstStyle>
            <a:lvl1pPr>
              <a:defRPr/>
            </a:lvl1pPr>
          </a:lstStyle>
          <a:p>
            <a:pPr>
              <a:defRPr/>
            </a:pPr>
            <a:fld id="{60A472DF-7133-4275-8DFB-AECC1464CB38}"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endParaRPr lang="ru-RU"/>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ru-RU"/>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0FB6083D-B6D9-4B38-B5CF-FB004D146E4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endParaRPr lang="ru-RU"/>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ru-RU"/>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97D843FF-9709-4876-B7A4-6A1966E5554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10" r:id="rId1"/>
    <p:sldLayoutId id="2147483703" r:id="rId2"/>
    <p:sldLayoutId id="2147483711" r:id="rId3"/>
    <p:sldLayoutId id="2147483704" r:id="rId4"/>
    <p:sldLayoutId id="2147483705" r:id="rId5"/>
    <p:sldLayoutId id="2147483706" r:id="rId6"/>
    <p:sldLayoutId id="2147483707" r:id="rId7"/>
    <p:sldLayoutId id="2147483712" r:id="rId8"/>
    <p:sldLayoutId id="2147483713" r:id="rId9"/>
    <p:sldLayoutId id="2147483708" r:id="rId10"/>
    <p:sldLayoutId id="2147483709"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 Id="rId4" Type="http://schemas.openxmlformats.org/officeDocument/2006/relationships/hyperlink" Target="http://www.studymafia.or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logo1"/>
          <p:cNvPicPr>
            <a:picLocks noChangeAspect="1" noChangeArrowheads="1"/>
          </p:cNvPicPr>
          <p:nvPr/>
        </p:nvPicPr>
        <p:blipFill>
          <a:blip r:embed="rId3" cstate="print"/>
          <a:srcRect/>
          <a:stretch>
            <a:fillRect/>
          </a:stretch>
        </p:blipFill>
        <p:spPr bwMode="auto">
          <a:xfrm>
            <a:off x="304800" y="76200"/>
            <a:ext cx="1143000" cy="1143000"/>
          </a:xfrm>
          <a:prstGeom prst="rect">
            <a:avLst/>
          </a:prstGeom>
          <a:noFill/>
          <a:ln w="9525">
            <a:noFill/>
            <a:miter lim="800000"/>
            <a:headEnd/>
            <a:tailEnd/>
          </a:ln>
        </p:spPr>
      </p:pic>
      <p:pic>
        <p:nvPicPr>
          <p:cNvPr id="6147" name="Picture 3" descr="strip1"/>
          <p:cNvPicPr>
            <a:picLocks noChangeAspect="1" noChangeArrowheads="1"/>
          </p:cNvPicPr>
          <p:nvPr/>
        </p:nvPicPr>
        <p:blipFill>
          <a:blip r:embed="rId4" cstate="print"/>
          <a:srcRect/>
          <a:stretch>
            <a:fillRect/>
          </a:stretch>
        </p:blipFill>
        <p:spPr bwMode="auto">
          <a:xfrm>
            <a:off x="1447800" y="609600"/>
            <a:ext cx="7620000" cy="76200"/>
          </a:xfrm>
          <a:prstGeom prst="rect">
            <a:avLst/>
          </a:prstGeom>
          <a:noFill/>
          <a:ln w="9525">
            <a:noFill/>
            <a:miter lim="800000"/>
            <a:headEnd/>
            <a:tailEnd/>
          </a:ln>
        </p:spPr>
      </p:pic>
      <p:sp>
        <p:nvSpPr>
          <p:cNvPr id="6149" name="Text Box 9"/>
          <p:cNvSpPr txBox="1">
            <a:spLocks noChangeArrowheads="1"/>
          </p:cNvSpPr>
          <p:nvPr/>
        </p:nvSpPr>
        <p:spPr bwMode="auto">
          <a:xfrm>
            <a:off x="304800" y="4495800"/>
            <a:ext cx="8610600" cy="1446550"/>
          </a:xfrm>
          <a:prstGeom prst="rect">
            <a:avLst/>
          </a:prstGeom>
          <a:noFill/>
          <a:ln w="9525">
            <a:noFill/>
            <a:miter lim="800000"/>
            <a:headEnd/>
            <a:tailEnd/>
          </a:ln>
        </p:spPr>
        <p:txBody>
          <a:bodyPr>
            <a:spAutoFit/>
          </a:bodyPr>
          <a:lstStyle/>
          <a:p>
            <a:pPr eaLnBrk="0" hangingPunct="0">
              <a:spcBef>
                <a:spcPct val="50000"/>
              </a:spcBef>
            </a:pPr>
            <a:r>
              <a:rPr lang="en-US" sz="1600" b="1" dirty="0" smtClean="0">
                <a:solidFill>
                  <a:srgbClr val="C00000"/>
                </a:solidFill>
              </a:rPr>
              <a:t> </a:t>
            </a:r>
            <a:r>
              <a:rPr lang="en-US" sz="1600" b="1" dirty="0" err="1" smtClean="0">
                <a:solidFill>
                  <a:srgbClr val="C00000"/>
                </a:solidFill>
              </a:rPr>
              <a:t>Diggikar</a:t>
            </a:r>
            <a:r>
              <a:rPr lang="en-US" sz="1600" b="1" dirty="0" smtClean="0">
                <a:solidFill>
                  <a:srgbClr val="C00000"/>
                </a:solidFill>
              </a:rPr>
              <a:t> J. S. </a:t>
            </a:r>
          </a:p>
          <a:p>
            <a:pPr eaLnBrk="0" hangingPunct="0">
              <a:spcBef>
                <a:spcPct val="50000"/>
              </a:spcBef>
            </a:pPr>
            <a:r>
              <a:rPr lang="en-US" sz="1600" b="1" smtClean="0">
                <a:solidFill>
                  <a:srgbClr val="C00000"/>
                </a:solidFill>
              </a:rPr>
              <a:t>     </a:t>
            </a:r>
            <a:r>
              <a:rPr lang="en-US" sz="1600" b="1" dirty="0" smtClean="0">
                <a:solidFill>
                  <a:srgbClr val="C00000"/>
                </a:solidFill>
              </a:rPr>
              <a:t>Professor</a:t>
            </a:r>
          </a:p>
          <a:p>
            <a:pPr eaLnBrk="0" hangingPunct="0">
              <a:spcBef>
                <a:spcPct val="50000"/>
              </a:spcBef>
            </a:pPr>
            <a:r>
              <a:rPr lang="en-US" sz="1600" b="1" dirty="0" smtClean="0">
                <a:solidFill>
                  <a:srgbClr val="C00000"/>
                </a:solidFill>
              </a:rPr>
              <a:t>Dept. of Industrial Chemistry</a:t>
            </a:r>
          </a:p>
          <a:p>
            <a:pPr eaLnBrk="0" hangingPunct="0">
              <a:spcBef>
                <a:spcPct val="50000"/>
              </a:spcBef>
            </a:pPr>
            <a:r>
              <a:rPr lang="en-US" sz="1600" b="1" dirty="0" smtClean="0">
                <a:solidFill>
                  <a:srgbClr val="C00000"/>
                </a:solidFill>
              </a:rPr>
              <a:t>S. C. S. College, Omerga</a:t>
            </a:r>
            <a:r>
              <a:rPr lang="en-US" sz="1600" b="1" dirty="0" smtClean="0">
                <a:solidFill>
                  <a:srgbClr val="C00000"/>
                </a:solidFill>
              </a:rPr>
              <a:t> </a:t>
            </a:r>
            <a:endParaRPr lang="en-US" sz="1600" b="1" dirty="0">
              <a:solidFill>
                <a:srgbClr val="C00000"/>
              </a:solidFill>
            </a:endParaRPr>
          </a:p>
        </p:txBody>
      </p:sp>
      <p:sp>
        <p:nvSpPr>
          <p:cNvPr id="6150" name="Rectangle 8"/>
          <p:cNvSpPr>
            <a:spLocks noChangeArrowheads="1"/>
          </p:cNvSpPr>
          <p:nvPr/>
        </p:nvSpPr>
        <p:spPr bwMode="auto">
          <a:xfrm>
            <a:off x="1219200" y="2438400"/>
            <a:ext cx="6934200" cy="1816100"/>
          </a:xfrm>
          <a:prstGeom prst="rect">
            <a:avLst/>
          </a:prstGeom>
          <a:noFill/>
          <a:ln w="9525">
            <a:noFill/>
            <a:miter lim="800000"/>
            <a:headEnd/>
            <a:tailEnd/>
          </a:ln>
        </p:spPr>
        <p:txBody>
          <a:bodyPr>
            <a:spAutoFit/>
          </a:bodyPr>
          <a:lstStyle/>
          <a:p>
            <a:pPr algn="ctr" eaLnBrk="0" hangingPunct="0"/>
            <a:r>
              <a:rPr lang="en-US" sz="3600" b="1">
                <a:solidFill>
                  <a:srgbClr val="00B0F0"/>
                </a:solidFill>
              </a:rPr>
              <a:t>Seminar</a:t>
            </a:r>
          </a:p>
          <a:p>
            <a:pPr algn="ctr" eaLnBrk="0" hangingPunct="0"/>
            <a:r>
              <a:rPr lang="en-US" sz="3600" b="1">
                <a:solidFill>
                  <a:srgbClr val="00B0F0"/>
                </a:solidFill>
              </a:rPr>
              <a:t> On</a:t>
            </a:r>
          </a:p>
          <a:p>
            <a:pPr algn="ctr"/>
            <a:r>
              <a:rPr lang="en-US" sz="4000" b="1">
                <a:solidFill>
                  <a:srgbClr val="00B0F0"/>
                </a:solidFill>
                <a:cs typeface="Times New Roman" pitchFamily="18" charset="0"/>
              </a:rPr>
              <a:t>Distillation</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b="1" dirty="0" smtClean="0">
                <a:solidFill>
                  <a:schemeClr val="tx1"/>
                </a:solidFill>
                <a:latin typeface="Times New Roman" pitchFamily="18" charset="0"/>
                <a:cs typeface="Times New Roman" pitchFamily="18" charset="0"/>
              </a:rPr>
              <a:t>Disadvantages of Distillation</a:t>
            </a:r>
            <a:br>
              <a:rPr lang="en-US" b="1" dirty="0" smtClean="0">
                <a:solidFill>
                  <a:schemeClr val="tx1"/>
                </a:solidFill>
                <a:latin typeface="Times New Roman" pitchFamily="18" charset="0"/>
                <a:cs typeface="Times New Roman" pitchFamily="18" charset="0"/>
              </a:rPr>
            </a:br>
            <a:endParaRPr lang="en-US" b="1" dirty="0">
              <a:solidFill>
                <a:schemeClr val="tx1"/>
              </a:solidFill>
              <a:latin typeface="Times New Roman" pitchFamily="18" charset="0"/>
              <a:cs typeface="Times New Roman" pitchFamily="18" charset="0"/>
            </a:endParaRPr>
          </a:p>
        </p:txBody>
      </p:sp>
      <p:sp>
        <p:nvSpPr>
          <p:cNvPr id="15363" name="Content Placeholder 2"/>
          <p:cNvSpPr>
            <a:spLocks noGrp="1"/>
          </p:cNvSpPr>
          <p:nvPr>
            <p:ph sz="quarter" idx="1"/>
          </p:nvPr>
        </p:nvSpPr>
        <p:spPr/>
        <p:txBody>
          <a:bodyPr/>
          <a:lstStyle/>
          <a:p>
            <a:pPr eaLnBrk="1" hangingPunct="1"/>
            <a:r>
              <a:rPr lang="en-US" smtClean="0"/>
              <a:t>As a process of water softening, distillation requires a keen eye, so that unwanted elements do not mix with water.</a:t>
            </a:r>
          </a:p>
          <a:p>
            <a:pPr eaLnBrk="1" hangingPunct="1"/>
            <a:r>
              <a:rPr lang="en-US" smtClean="0"/>
              <a:t>When distillation is done on a larger scale, a very high amount of energy needed.</a:t>
            </a:r>
          </a:p>
          <a:p>
            <a:pPr eaLnBrk="1" hangingPunct="1"/>
            <a:r>
              <a:rPr lang="en-US" smtClean="0"/>
              <a:t>The distilled water does not contain any oxygen and is also very tasteless.</a:t>
            </a:r>
          </a:p>
          <a:p>
            <a:pPr eaLnBrk="1" hangingPunct="1"/>
            <a:r>
              <a:rPr lang="en-US" smtClean="0"/>
              <a:t>It has very high levels of acidity.</a:t>
            </a:r>
          </a:p>
          <a:p>
            <a:pPr eaLnBrk="1" hangingPunct="1"/>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b="1" dirty="0" smtClean="0">
                <a:solidFill>
                  <a:schemeClr val="tx1"/>
                </a:solidFill>
                <a:latin typeface="Times New Roman" pitchFamily="18" charset="0"/>
                <a:cs typeface="Times New Roman" pitchFamily="18" charset="0"/>
              </a:rPr>
              <a:t>Conclusion</a:t>
            </a:r>
            <a:br>
              <a:rPr lang="en-US" b="1" dirty="0" smtClean="0">
                <a:solidFill>
                  <a:schemeClr val="tx1"/>
                </a:solidFill>
                <a:latin typeface="Times New Roman" pitchFamily="18" charset="0"/>
                <a:cs typeface="Times New Roman" pitchFamily="18" charset="0"/>
              </a:rPr>
            </a:br>
            <a:endParaRPr lang="en-US" b="1" dirty="0">
              <a:solidFill>
                <a:schemeClr val="tx1"/>
              </a:solidFill>
              <a:latin typeface="Times New Roman" pitchFamily="18" charset="0"/>
              <a:cs typeface="Times New Roman" pitchFamily="18" charset="0"/>
            </a:endParaRPr>
          </a:p>
        </p:txBody>
      </p:sp>
      <p:sp>
        <p:nvSpPr>
          <p:cNvPr id="16387" name="Content Placeholder 2"/>
          <p:cNvSpPr>
            <a:spLocks noGrp="1"/>
          </p:cNvSpPr>
          <p:nvPr>
            <p:ph sz="quarter" idx="1"/>
          </p:nvPr>
        </p:nvSpPr>
        <p:spPr/>
        <p:txBody>
          <a:bodyPr/>
          <a:lstStyle/>
          <a:p>
            <a:pPr eaLnBrk="1" hangingPunct="1"/>
            <a:r>
              <a:rPr lang="en-US" smtClean="0"/>
              <a:t>Distillation should not be considered as a method of water softening because one might end up having unwanted elements in the distilled water. </a:t>
            </a:r>
          </a:p>
          <a:p>
            <a:pPr eaLnBrk="1" hangingPunct="1"/>
            <a:r>
              <a:rPr lang="en-US" smtClean="0"/>
              <a:t>For example, liquids that have a boiling point equal to water will not be separated but will condense with the water. Moreover; the process requires a lot of energy to be carried out.</a:t>
            </a:r>
          </a:p>
          <a:p>
            <a:pPr eaLnBrk="1" hangingPunct="1"/>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b="1" smtClean="0">
                <a:solidFill>
                  <a:schemeClr val="accent2"/>
                </a:solidFill>
              </a:rPr>
              <a:t>Reference</a:t>
            </a:r>
          </a:p>
        </p:txBody>
      </p:sp>
      <p:sp>
        <p:nvSpPr>
          <p:cNvPr id="17411" name="Content Placeholder 2"/>
          <p:cNvSpPr>
            <a:spLocks noGrp="1"/>
          </p:cNvSpPr>
          <p:nvPr>
            <p:ph sz="quarter" idx="1"/>
          </p:nvPr>
        </p:nvSpPr>
        <p:spPr>
          <a:xfrm>
            <a:off x="457200" y="1882775"/>
            <a:ext cx="8229600" cy="4572000"/>
          </a:xfrm>
        </p:spPr>
        <p:txBody>
          <a:bodyPr/>
          <a:lstStyle/>
          <a:p>
            <a:pPr eaLnBrk="1" hangingPunct="1"/>
            <a:r>
              <a:rPr lang="en-US" smtClean="0">
                <a:hlinkClick r:id="rId2"/>
              </a:rPr>
              <a:t>www.google.com</a:t>
            </a:r>
            <a:endParaRPr lang="en-US" smtClean="0"/>
          </a:p>
          <a:p>
            <a:pPr eaLnBrk="1" hangingPunct="1"/>
            <a:r>
              <a:rPr lang="en-US" smtClean="0">
                <a:hlinkClick r:id="rId3"/>
              </a:rPr>
              <a:t>www.wikipedia.com</a:t>
            </a:r>
            <a:endParaRPr lang="en-US" smtClean="0"/>
          </a:p>
          <a:p>
            <a:pPr eaLnBrk="1" hangingPunct="1"/>
            <a:r>
              <a:rPr lang="en-US" smtClean="0">
                <a:hlinkClick r:id="rId4"/>
              </a:rPr>
              <a:t>www.studymafia.org</a:t>
            </a:r>
            <a:endParaRPr lang="en-US" smtClean="0"/>
          </a:p>
          <a:p>
            <a:pPr eaLnBrk="1" hangingPunct="1">
              <a:buFont typeface="Wingdings 2" pitchFamily="18" charset="2"/>
              <a:buNone/>
            </a:pPr>
            <a:endParaRPr lang="en-US" smtClean="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295400"/>
            <a:ext cx="8305800" cy="4267200"/>
          </a:xfrm>
        </p:spPr>
        <p:txBody>
          <a:bodyPr/>
          <a:lstStyle/>
          <a:p>
            <a:pPr eaLnBrk="1" hangingPunct="1"/>
            <a:r>
              <a:rPr lang="en-US" sz="8800" smtClean="0">
                <a:latin typeface="Times New Roman" pitchFamily="18" charset="0"/>
                <a:cs typeface="Times New Roman" pitchFamily="18" charset="0"/>
              </a:rPr>
              <a:t>Thanks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38200" y="228600"/>
            <a:ext cx="7620000" cy="1143000"/>
          </a:xfrm>
        </p:spPr>
        <p:txBody>
          <a:bodyPr/>
          <a:lstStyle/>
          <a:p>
            <a:pPr eaLnBrk="1" hangingPunct="1"/>
            <a:r>
              <a:rPr lang="en-US" sz="4400" b="1" smtClean="0">
                <a:latin typeface="Times New Roman" pitchFamily="18" charset="0"/>
                <a:cs typeface="Times New Roman" pitchFamily="18" charset="0"/>
              </a:rPr>
              <a:t>Index</a:t>
            </a:r>
            <a:br>
              <a:rPr lang="en-US" sz="4400" b="1" smtClean="0">
                <a:latin typeface="Times New Roman" pitchFamily="18" charset="0"/>
                <a:cs typeface="Times New Roman" pitchFamily="18" charset="0"/>
              </a:rPr>
            </a:br>
            <a:endParaRPr lang="en-US" sz="4400" b="1" smtClean="0">
              <a:latin typeface="Times New Roman" pitchFamily="18" charset="0"/>
              <a:cs typeface="Times New Roman" pitchFamily="18" charset="0"/>
            </a:endParaRPr>
          </a:p>
        </p:txBody>
      </p:sp>
      <p:sp>
        <p:nvSpPr>
          <p:cNvPr id="7171" name="Content Placeholder 2"/>
          <p:cNvSpPr>
            <a:spLocks noGrp="1"/>
          </p:cNvSpPr>
          <p:nvPr>
            <p:ph sz="quarter" idx="1"/>
          </p:nvPr>
        </p:nvSpPr>
        <p:spPr/>
        <p:txBody>
          <a:bodyPr/>
          <a:lstStyle/>
          <a:p>
            <a:pPr eaLnBrk="1" hangingPunct="1"/>
            <a:r>
              <a:rPr lang="en-US" sz="2400" b="1" smtClean="0">
                <a:latin typeface="Times New Roman" pitchFamily="18" charset="0"/>
                <a:cs typeface="Times New Roman" pitchFamily="18" charset="0"/>
              </a:rPr>
              <a:t>Introduction</a:t>
            </a:r>
          </a:p>
          <a:p>
            <a:pPr eaLnBrk="1" hangingPunct="1"/>
            <a:r>
              <a:rPr lang="en-US" sz="2400" b="1" smtClean="0">
                <a:latin typeface="Times New Roman" pitchFamily="18" charset="0"/>
                <a:cs typeface="Times New Roman" pitchFamily="18" charset="0"/>
              </a:rPr>
              <a:t>Distillation</a:t>
            </a:r>
          </a:p>
          <a:p>
            <a:pPr eaLnBrk="1" hangingPunct="1"/>
            <a:r>
              <a:rPr lang="en-US" sz="2400" b="1" smtClean="0">
                <a:latin typeface="Times New Roman" pitchFamily="18" charset="0"/>
                <a:cs typeface="Times New Roman" pitchFamily="18" charset="0"/>
              </a:rPr>
              <a:t>Simple Distillation</a:t>
            </a:r>
          </a:p>
          <a:p>
            <a:pPr eaLnBrk="1" hangingPunct="1"/>
            <a:r>
              <a:rPr lang="en-US" sz="2400" b="1" smtClean="0">
                <a:latin typeface="Times New Roman" pitchFamily="18" charset="0"/>
                <a:cs typeface="Times New Roman" pitchFamily="18" charset="0"/>
              </a:rPr>
              <a:t>Fractional Distillation</a:t>
            </a:r>
          </a:p>
          <a:p>
            <a:pPr eaLnBrk="1" hangingPunct="1"/>
            <a:r>
              <a:rPr lang="en-US" sz="2400" b="1" smtClean="0">
                <a:latin typeface="Times New Roman" pitchFamily="18" charset="0"/>
                <a:cs typeface="Times New Roman" pitchFamily="18" charset="0"/>
              </a:rPr>
              <a:t>Applications of Distillation </a:t>
            </a:r>
          </a:p>
          <a:p>
            <a:pPr eaLnBrk="1" hangingPunct="1"/>
            <a:r>
              <a:rPr lang="en-US" sz="2400" b="1" smtClean="0">
                <a:latin typeface="Times New Roman" pitchFamily="18" charset="0"/>
                <a:cs typeface="Times New Roman" pitchFamily="18" charset="0"/>
              </a:rPr>
              <a:t>Uses of Distillation</a:t>
            </a:r>
          </a:p>
          <a:p>
            <a:pPr eaLnBrk="1" hangingPunct="1"/>
            <a:r>
              <a:rPr lang="en-US" sz="2400" b="1" smtClean="0">
                <a:latin typeface="Times New Roman" pitchFamily="18" charset="0"/>
                <a:cs typeface="Times New Roman" pitchFamily="18" charset="0"/>
              </a:rPr>
              <a:t>Advantages of Distillation</a:t>
            </a:r>
          </a:p>
          <a:p>
            <a:pPr eaLnBrk="1" hangingPunct="1"/>
            <a:r>
              <a:rPr lang="en-US" sz="2400" b="1" smtClean="0">
                <a:latin typeface="Times New Roman" pitchFamily="18" charset="0"/>
                <a:cs typeface="Times New Roman" pitchFamily="18" charset="0"/>
              </a:rPr>
              <a:t>Disadvantages of Distillation</a:t>
            </a:r>
          </a:p>
          <a:p>
            <a:pPr eaLnBrk="1" hangingPunct="1"/>
            <a:r>
              <a:rPr lang="en-US" sz="2400" b="1" smtClean="0">
                <a:latin typeface="Times New Roman" pitchFamily="18" charset="0"/>
                <a:cs typeface="Times New Roman" pitchFamily="18" charset="0"/>
              </a:rPr>
              <a:t>Conclusion</a:t>
            </a:r>
            <a:br>
              <a:rPr lang="en-US" sz="2400" b="1" smtClean="0">
                <a:latin typeface="Times New Roman" pitchFamily="18" charset="0"/>
                <a:cs typeface="Times New Roman" pitchFamily="18" charset="0"/>
              </a:rPr>
            </a:br>
            <a:r>
              <a:rPr lang="en-US" sz="2400" b="1" smtClean="0">
                <a:latin typeface="Times New Roman" pitchFamily="18" charset="0"/>
                <a:cs typeface="Times New Roman" pitchFamily="18" charset="0"/>
              </a:rPr>
              <a:t/>
            </a:r>
            <a:br>
              <a:rPr lang="en-US" sz="2400" b="1" smtClean="0">
                <a:latin typeface="Times New Roman" pitchFamily="18" charset="0"/>
                <a:cs typeface="Times New Roman" pitchFamily="18" charset="0"/>
              </a:rPr>
            </a:br>
            <a:r>
              <a:rPr lang="en-US" sz="2400" b="1" smtClean="0">
                <a:latin typeface="Times New Roman" pitchFamily="18" charset="0"/>
                <a:cs typeface="Times New Roman" pitchFamily="18" charset="0"/>
              </a:rPr>
              <a:t/>
            </a:r>
            <a:br>
              <a:rPr lang="en-US" sz="2400" b="1" smtClean="0">
                <a:latin typeface="Times New Roman" pitchFamily="18" charset="0"/>
                <a:cs typeface="Times New Roman" pitchFamily="18" charset="0"/>
              </a:rPr>
            </a:br>
            <a:r>
              <a:rPr lang="en-US" sz="2400" b="1" smtClean="0">
                <a:latin typeface="Times New Roman" pitchFamily="18" charset="0"/>
                <a:cs typeface="Times New Roman" pitchFamily="18" charset="0"/>
              </a:rPr>
              <a:t/>
            </a:r>
            <a:br>
              <a:rPr lang="en-US" sz="2400" b="1" smtClean="0">
                <a:latin typeface="Times New Roman" pitchFamily="18" charset="0"/>
                <a:cs typeface="Times New Roman" pitchFamily="18" charset="0"/>
              </a:rPr>
            </a:br>
            <a:endParaRPr lang="en-US" sz="2400" b="1" smtClean="0">
              <a:latin typeface="Times New Roman" pitchFamily="18" charset="0"/>
              <a:cs typeface="Times New Roman" pitchFamily="18" charset="0"/>
            </a:endParaRPr>
          </a:p>
          <a:p>
            <a:pPr eaLnBrk="1" hangingPunct="1"/>
            <a:endParaRPr lang="en-US" sz="2400" b="1"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914400" y="0"/>
            <a:ext cx="7772400" cy="1417638"/>
          </a:xfrm>
        </p:spPr>
        <p:txBody>
          <a:bodyPr/>
          <a:lstStyle/>
          <a:p>
            <a:pPr eaLnBrk="1" hangingPunct="1"/>
            <a:r>
              <a:rPr lang="en-US" sz="4400" b="1" smtClean="0"/>
              <a:t/>
            </a:r>
            <a:br>
              <a:rPr lang="en-US" sz="4400" b="1" smtClean="0"/>
            </a:br>
            <a:r>
              <a:rPr lang="en-US" sz="4400" b="1" smtClean="0"/>
              <a:t/>
            </a:r>
            <a:br>
              <a:rPr lang="en-US" sz="4400" b="1" smtClean="0"/>
            </a:br>
            <a:r>
              <a:rPr lang="en-US" sz="4400" b="1" smtClean="0"/>
              <a:t/>
            </a:r>
            <a:br>
              <a:rPr lang="en-US" sz="4400" b="1" smtClean="0"/>
            </a:br>
            <a:r>
              <a:rPr lang="en-US" sz="4400" b="1" smtClean="0"/>
              <a:t/>
            </a:r>
            <a:br>
              <a:rPr lang="en-US" sz="4400" b="1" smtClean="0"/>
            </a:br>
            <a:r>
              <a:rPr lang="en-US" sz="4400" b="1" smtClean="0"/>
              <a:t/>
            </a:r>
            <a:br>
              <a:rPr lang="en-US" sz="4400" b="1" smtClean="0"/>
            </a:br>
            <a:r>
              <a:rPr lang="en-US" sz="4400" b="1" smtClean="0"/>
              <a:t/>
            </a:r>
            <a:br>
              <a:rPr lang="en-US" sz="4400" b="1" smtClean="0"/>
            </a:br>
            <a:r>
              <a:rPr lang="en-US" sz="4400" b="1" smtClean="0"/>
              <a:t/>
            </a:r>
            <a:br>
              <a:rPr lang="en-US" sz="4400" b="1" smtClean="0"/>
            </a:br>
            <a:r>
              <a:rPr lang="en-US" sz="4400" b="1" smtClean="0"/>
              <a:t>Introduction</a:t>
            </a:r>
            <a:br>
              <a:rPr lang="en-US" sz="4400" b="1" smtClean="0"/>
            </a:br>
            <a:endParaRPr lang="en-US" sz="4400" b="1" smtClean="0"/>
          </a:p>
        </p:txBody>
      </p:sp>
      <p:sp>
        <p:nvSpPr>
          <p:cNvPr id="8195" name="Content Placeholder 2"/>
          <p:cNvSpPr>
            <a:spLocks noGrp="1"/>
          </p:cNvSpPr>
          <p:nvPr>
            <p:ph sz="quarter" idx="1"/>
          </p:nvPr>
        </p:nvSpPr>
        <p:spPr/>
        <p:txBody>
          <a:bodyPr/>
          <a:lstStyle/>
          <a:p>
            <a:pPr eaLnBrk="1" hangingPunct="1"/>
            <a:r>
              <a:rPr lang="en-US" smtClean="0"/>
              <a:t>Since organic compounds do not usually occur in pure condition in nature, and are accompanied by impurities when synthesized, the purification of materials forms an important part of laboratory work in chemistry. Four general separation procedures are used frequently in organic work in the laboratory and in industry: distillation, chromatography, crystallization, and extraction.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b="1" smtClean="0"/>
              <a:t>Distillation</a:t>
            </a:r>
            <a:endParaRPr lang="en-US" smtClean="0"/>
          </a:p>
        </p:txBody>
      </p:sp>
      <p:sp>
        <p:nvSpPr>
          <p:cNvPr id="3" name="Content Placeholder 2"/>
          <p:cNvSpPr>
            <a:spLocks noGrp="1"/>
          </p:cNvSpPr>
          <p:nvPr>
            <p:ph sz="quarter" idx="1"/>
          </p:nvPr>
        </p:nvSpPr>
        <p:spPr/>
        <p:txBody>
          <a:bodyPr>
            <a:normAutofit/>
          </a:bodyPr>
          <a:lstStyle/>
          <a:p>
            <a:pPr marL="274320" indent="-274320" algn="just" eaLnBrk="1" fontAlgn="auto" hangingPunct="1">
              <a:lnSpc>
                <a:spcPct val="90000"/>
              </a:lnSpc>
              <a:spcBef>
                <a:spcPts val="580"/>
              </a:spcBef>
              <a:spcAft>
                <a:spcPts val="0"/>
              </a:spcAft>
              <a:buFont typeface="Wingdings 2"/>
              <a:buChar char=""/>
              <a:defRPr/>
            </a:pPr>
            <a:r>
              <a:rPr lang="en-US" dirty="0" smtClean="0">
                <a:latin typeface="Times New Roman" pitchFamily="18" charset="0"/>
                <a:cs typeface="Times New Roman" pitchFamily="18" charset="0"/>
              </a:rPr>
              <a:t>Distillation is used to separate two liquids of sufficiently different boiling points.</a:t>
            </a:r>
          </a:p>
          <a:p>
            <a:pPr marL="274320" indent="-274320" algn="just" eaLnBrk="1" fontAlgn="auto" hangingPunct="1">
              <a:lnSpc>
                <a:spcPct val="90000"/>
              </a:lnSpc>
              <a:spcBef>
                <a:spcPts val="580"/>
              </a:spcBef>
              <a:spcAft>
                <a:spcPts val="0"/>
              </a:spcAft>
              <a:buFont typeface="Wingdings 2"/>
              <a:buChar char=""/>
              <a:defRPr/>
            </a:pPr>
            <a:r>
              <a:rPr lang="en-US" dirty="0" smtClean="0">
                <a:latin typeface="Times New Roman" pitchFamily="18" charset="0"/>
                <a:cs typeface="Times New Roman" pitchFamily="18" charset="0"/>
              </a:rPr>
              <a:t>An equilibrium between vaporizing and condensing in a distillation column allows for the separation of liquids.</a:t>
            </a:r>
          </a:p>
          <a:p>
            <a:pPr marL="274320" indent="-274320" algn="just" eaLnBrk="1" fontAlgn="auto" hangingPunct="1">
              <a:lnSpc>
                <a:spcPct val="90000"/>
              </a:lnSpc>
              <a:spcBef>
                <a:spcPts val="580"/>
              </a:spcBef>
              <a:spcAft>
                <a:spcPts val="0"/>
              </a:spcAft>
              <a:buFont typeface="Wingdings 2"/>
              <a:buChar char=""/>
              <a:defRPr/>
            </a:pPr>
            <a:r>
              <a:rPr lang="en-US" dirty="0" smtClean="0">
                <a:latin typeface="Times New Roman" pitchFamily="18" charset="0"/>
                <a:cs typeface="Times New Roman" pitchFamily="18" charset="0"/>
              </a:rPr>
              <a:t>Most of the lower boiling liquid is collected in a receiver vial while most of the higher boiling liquid remains in the original flask.</a:t>
            </a:r>
          </a:p>
          <a:p>
            <a:pPr marL="274320" indent="-274320" algn="just" eaLnBrk="1" fontAlgn="auto" hangingPunct="1">
              <a:lnSpc>
                <a:spcPct val="90000"/>
              </a:lnSpc>
              <a:spcBef>
                <a:spcPts val="580"/>
              </a:spcBef>
              <a:spcAft>
                <a:spcPts val="0"/>
              </a:spcAft>
              <a:buFontTx/>
              <a:buNone/>
              <a:defRPr/>
            </a:pPr>
            <a:endParaRPr lang="en-US" dirty="0" smtClean="0">
              <a:effectLst>
                <a:outerShdw blurRad="38100" dist="38100" dir="2700000" algn="tl">
                  <a:srgbClr val="C0C0C0"/>
                </a:outerShdw>
              </a:effectLst>
              <a:latin typeface="Times New Roman" pitchFamily="18" charset="0"/>
              <a:cs typeface="Times New Roman" pitchFamily="18" charset="0"/>
            </a:endParaRPr>
          </a:p>
          <a:p>
            <a:pPr marL="274320" indent="-274320" eaLnBrk="1" fontAlgn="auto" hangingPunct="1">
              <a:spcBef>
                <a:spcPts val="580"/>
              </a:spcBef>
              <a:spcAft>
                <a:spcPts val="0"/>
              </a:spcAft>
              <a:buFont typeface="Wingdings 2"/>
              <a:buChar char=""/>
              <a:defRPr/>
            </a:pP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b="1" smtClean="0">
                <a:solidFill>
                  <a:schemeClr val="tx1"/>
                </a:solidFill>
                <a:latin typeface="Times New Roman" pitchFamily="18" charset="0"/>
                <a:cs typeface="Times New Roman" pitchFamily="18" charset="0"/>
              </a:rPr>
              <a:t>Simple Distillation</a:t>
            </a:r>
          </a:p>
        </p:txBody>
      </p:sp>
      <p:sp>
        <p:nvSpPr>
          <p:cNvPr id="3" name="Content Placeholder 2"/>
          <p:cNvSpPr>
            <a:spLocks noGrp="1"/>
          </p:cNvSpPr>
          <p:nvPr>
            <p:ph sz="quarter" idx="1"/>
          </p:nvPr>
        </p:nvSpPr>
        <p:spPr>
          <a:xfrm>
            <a:off x="457200" y="1600200"/>
            <a:ext cx="8382000" cy="5029200"/>
          </a:xfrm>
        </p:spPr>
        <p:txBody>
          <a:bodyPr>
            <a:normAutofit/>
          </a:bodyPr>
          <a:lstStyle/>
          <a:p>
            <a:pPr marL="822960" lvl="2" eaLnBrk="1" fontAlgn="auto" hangingPunct="1">
              <a:lnSpc>
                <a:spcPct val="90000"/>
              </a:lnSpc>
              <a:spcBef>
                <a:spcPts val="370"/>
              </a:spcBef>
              <a:spcAft>
                <a:spcPts val="0"/>
              </a:spcAft>
              <a:buClr>
                <a:schemeClr val="accent1">
                  <a:tint val="60000"/>
                </a:schemeClr>
              </a:buClr>
              <a:buFont typeface="Wingdings 2"/>
              <a:buChar char=""/>
              <a:defRPr/>
            </a:pPr>
            <a:r>
              <a:rPr lang="en-US" i="1" dirty="0" smtClean="0">
                <a:latin typeface="Times New Roman" pitchFamily="18" charset="0"/>
                <a:cs typeface="Times New Roman" pitchFamily="18" charset="0"/>
              </a:rPr>
              <a:t>Add 60 </a:t>
            </a:r>
            <a:r>
              <a:rPr lang="en-US" i="1" dirty="0" err="1" smtClean="0">
                <a:latin typeface="Times New Roman" pitchFamily="18" charset="0"/>
                <a:cs typeface="Times New Roman" pitchFamily="18" charset="0"/>
              </a:rPr>
              <a:t>mL</a:t>
            </a:r>
            <a:r>
              <a:rPr lang="en-US" i="1" dirty="0" smtClean="0">
                <a:latin typeface="Times New Roman" pitchFamily="18" charset="0"/>
                <a:cs typeface="Times New Roman" pitchFamily="18" charset="0"/>
              </a:rPr>
              <a:t> of 20% ethanol-water mixture in a 100-mL round-bottomed flask from the </a:t>
            </a:r>
            <a:r>
              <a:rPr lang="en-US" i="1" dirty="0" err="1" smtClean="0">
                <a:latin typeface="Times New Roman" pitchFamily="18" charset="0"/>
                <a:cs typeface="Times New Roman" pitchFamily="18" charset="0"/>
              </a:rPr>
              <a:t>macroscale</a:t>
            </a:r>
            <a:r>
              <a:rPr lang="en-US" i="1" dirty="0" smtClean="0">
                <a:latin typeface="Times New Roman" pitchFamily="18" charset="0"/>
                <a:cs typeface="Times New Roman" pitchFamily="18" charset="0"/>
              </a:rPr>
              <a:t> kit.</a:t>
            </a:r>
          </a:p>
          <a:p>
            <a:pPr marL="822960" lvl="2" eaLnBrk="1" fontAlgn="auto" hangingPunct="1">
              <a:lnSpc>
                <a:spcPct val="90000"/>
              </a:lnSpc>
              <a:spcBef>
                <a:spcPts val="370"/>
              </a:spcBef>
              <a:spcAft>
                <a:spcPts val="0"/>
              </a:spcAft>
              <a:buClr>
                <a:schemeClr val="accent1">
                  <a:tint val="60000"/>
                </a:schemeClr>
              </a:buClr>
              <a:buFont typeface="Wingdings 2"/>
              <a:buChar char=""/>
              <a:defRPr/>
            </a:pPr>
            <a:r>
              <a:rPr lang="en-US" dirty="0" smtClean="0">
                <a:latin typeface="Times New Roman" pitchFamily="18" charset="0"/>
                <a:cs typeface="Times New Roman" pitchFamily="18" charset="0"/>
              </a:rPr>
              <a:t>Add boiling chips.</a:t>
            </a:r>
          </a:p>
          <a:p>
            <a:pPr marL="822960" lvl="2" eaLnBrk="1" fontAlgn="auto" hangingPunct="1">
              <a:lnSpc>
                <a:spcPct val="90000"/>
              </a:lnSpc>
              <a:spcBef>
                <a:spcPts val="370"/>
              </a:spcBef>
              <a:spcAft>
                <a:spcPts val="0"/>
              </a:spcAft>
              <a:buClr>
                <a:schemeClr val="accent1">
                  <a:tint val="60000"/>
                </a:schemeClr>
              </a:buClr>
              <a:buFont typeface="Wingdings 2"/>
              <a:buChar char=""/>
              <a:defRPr/>
            </a:pPr>
            <a:r>
              <a:rPr lang="en-US" dirty="0" smtClean="0">
                <a:latin typeface="Times New Roman" pitchFamily="18" charset="0"/>
                <a:cs typeface="Times New Roman" pitchFamily="18" charset="0"/>
              </a:rPr>
              <a:t>Assemble apparatus for simple distillation as shown in </a:t>
            </a:r>
            <a:r>
              <a:rPr lang="en-US" i="1" dirty="0" smtClean="0">
                <a:latin typeface="Times New Roman" pitchFamily="18" charset="0"/>
                <a:cs typeface="Times New Roman" pitchFamily="18" charset="0"/>
              </a:rPr>
              <a:t>Fig 5.10 (page 100). </a:t>
            </a:r>
            <a:r>
              <a:rPr lang="en-US" dirty="0" smtClean="0">
                <a:latin typeface="Times New Roman" pitchFamily="18" charset="0"/>
                <a:cs typeface="Times New Roman" pitchFamily="18" charset="0"/>
              </a:rPr>
              <a:t>Ensure that all the connections are tight. The bulb of the thermometer should be below the opening into the side arm of the distillation head.</a:t>
            </a:r>
          </a:p>
          <a:p>
            <a:pPr marL="822960" lvl="2" eaLnBrk="1" fontAlgn="auto" hangingPunct="1">
              <a:lnSpc>
                <a:spcPct val="90000"/>
              </a:lnSpc>
              <a:spcBef>
                <a:spcPts val="370"/>
              </a:spcBef>
              <a:spcAft>
                <a:spcPts val="0"/>
              </a:spcAft>
              <a:buClr>
                <a:schemeClr val="accent1">
                  <a:tint val="60000"/>
                </a:schemeClr>
              </a:buClr>
              <a:buFont typeface="Wingdings 2"/>
              <a:buChar char=""/>
              <a:defRPr/>
            </a:pPr>
            <a:r>
              <a:rPr lang="en-US" dirty="0" smtClean="0">
                <a:latin typeface="Times New Roman" pitchFamily="18" charset="0"/>
                <a:cs typeface="Times New Roman" pitchFamily="18" charset="0"/>
              </a:rPr>
              <a:t>Heat the flask strongly on the thermo well (no sand) until boiling begins, then adjust the heat until the distillate drops at a regular rate of one drop per second. </a:t>
            </a:r>
          </a:p>
          <a:p>
            <a:pPr marL="822960" lvl="2" eaLnBrk="1" fontAlgn="auto" hangingPunct="1">
              <a:lnSpc>
                <a:spcPct val="90000"/>
              </a:lnSpc>
              <a:spcBef>
                <a:spcPts val="370"/>
              </a:spcBef>
              <a:spcAft>
                <a:spcPts val="0"/>
              </a:spcAft>
              <a:buClr>
                <a:schemeClr val="accent1">
                  <a:tint val="60000"/>
                </a:schemeClr>
              </a:buClr>
              <a:buFont typeface="Wingdings 2"/>
              <a:buChar char=""/>
              <a:defRPr/>
            </a:pPr>
            <a:r>
              <a:rPr lang="en-US" dirty="0" smtClean="0">
                <a:latin typeface="Times New Roman" pitchFamily="18" charset="0"/>
                <a:cs typeface="Times New Roman" pitchFamily="18" charset="0"/>
              </a:rPr>
              <a:t>After 50 </a:t>
            </a:r>
            <a:r>
              <a:rPr lang="en-US" dirty="0" err="1" smtClean="0">
                <a:latin typeface="Times New Roman" pitchFamily="18" charset="0"/>
                <a:cs typeface="Times New Roman" pitchFamily="18" charset="0"/>
              </a:rPr>
              <a:t>mL</a:t>
            </a:r>
            <a:r>
              <a:rPr lang="en-US" dirty="0" smtClean="0">
                <a:latin typeface="Times New Roman" pitchFamily="18" charset="0"/>
                <a:cs typeface="Times New Roman" pitchFamily="18" charset="0"/>
              </a:rPr>
              <a:t> of distillate is collected, discontinue distillation and save your distillate for fractional distillation.</a:t>
            </a:r>
          </a:p>
          <a:p>
            <a:pPr marL="822960" lvl="2" eaLnBrk="1" fontAlgn="auto" hangingPunct="1">
              <a:lnSpc>
                <a:spcPct val="90000"/>
              </a:lnSpc>
              <a:spcBef>
                <a:spcPts val="370"/>
              </a:spcBef>
              <a:spcAft>
                <a:spcPts val="0"/>
              </a:spcAft>
              <a:buClr>
                <a:schemeClr val="accent1">
                  <a:tint val="60000"/>
                </a:schemeClr>
              </a:buClr>
              <a:buFont typeface="Wingdings 2"/>
              <a:buChar char=""/>
              <a:defRPr/>
            </a:pPr>
            <a:endParaRPr lang="en-US" b="1" dirty="0" smtClean="0"/>
          </a:p>
          <a:p>
            <a:pPr marL="274320" indent="-274320" algn="just" eaLnBrk="1" fontAlgn="auto" hangingPunct="1">
              <a:lnSpc>
                <a:spcPct val="80000"/>
              </a:lnSpc>
              <a:spcBef>
                <a:spcPts val="580"/>
              </a:spcBef>
              <a:spcAft>
                <a:spcPts val="0"/>
              </a:spcAft>
              <a:buFont typeface="Wingdings 2"/>
              <a:buChar char=""/>
              <a:defRPr/>
            </a:pPr>
            <a:endParaRPr lang="en-US" sz="2800" b="1" dirty="0" smtClean="0">
              <a:effectLst>
                <a:outerShdw blurRad="38100" dist="38100" dir="2700000" algn="tl">
                  <a:srgbClr val="C0C0C0"/>
                </a:outerShdw>
              </a:effectLst>
            </a:endParaRPr>
          </a:p>
          <a:p>
            <a:pPr marL="274320" indent="-274320" eaLnBrk="1" fontAlgn="auto" hangingPunct="1">
              <a:spcBef>
                <a:spcPts val="580"/>
              </a:spcBef>
              <a:spcAft>
                <a:spcPts val="0"/>
              </a:spcAft>
              <a:buFont typeface="Wingdings 2"/>
              <a:buChar char=""/>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b="1" smtClean="0">
                <a:solidFill>
                  <a:schemeClr val="tx1"/>
                </a:solidFill>
                <a:latin typeface="Times New Roman" pitchFamily="18" charset="0"/>
                <a:cs typeface="Times New Roman" pitchFamily="18" charset="0"/>
              </a:rPr>
              <a:t>Fractional Distillation</a:t>
            </a:r>
            <a:endParaRPr lang="en-US" smtClean="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382000" cy="5029200"/>
          </a:xfrm>
        </p:spPr>
        <p:txBody>
          <a:bodyPr>
            <a:noAutofit/>
          </a:bodyPr>
          <a:lstStyle/>
          <a:p>
            <a:pPr marL="822960" lvl="2" eaLnBrk="1" fontAlgn="auto" hangingPunct="1">
              <a:lnSpc>
                <a:spcPct val="90000"/>
              </a:lnSpc>
              <a:spcBef>
                <a:spcPts val="370"/>
              </a:spcBef>
              <a:spcAft>
                <a:spcPts val="0"/>
              </a:spcAft>
              <a:buClr>
                <a:schemeClr val="accent1">
                  <a:tint val="60000"/>
                </a:schemeClr>
              </a:buClr>
              <a:buFont typeface="Wingdings 2"/>
              <a:buChar char=""/>
              <a:defRPr/>
            </a:pPr>
            <a:r>
              <a:rPr lang="en-US" dirty="0" smtClean="0">
                <a:latin typeface="Times New Roman" pitchFamily="18" charset="0"/>
                <a:cs typeface="Times New Roman" pitchFamily="18" charset="0"/>
              </a:rPr>
              <a:t>Place the 50 </a:t>
            </a:r>
            <a:r>
              <a:rPr lang="en-US" dirty="0" err="1" smtClean="0">
                <a:latin typeface="Times New Roman" pitchFamily="18" charset="0"/>
                <a:cs typeface="Times New Roman" pitchFamily="18" charset="0"/>
              </a:rPr>
              <a:t>mL</a:t>
            </a:r>
            <a:r>
              <a:rPr lang="en-US" dirty="0" smtClean="0">
                <a:latin typeface="Times New Roman" pitchFamily="18" charset="0"/>
                <a:cs typeface="Times New Roman" pitchFamily="18" charset="0"/>
              </a:rPr>
              <a:t> of distillate from simple distillation experiment back into the 100-mL round-bottomed flask once it has cooled.</a:t>
            </a:r>
          </a:p>
          <a:p>
            <a:pPr marL="822960" lvl="2" eaLnBrk="1" fontAlgn="auto" hangingPunct="1">
              <a:lnSpc>
                <a:spcPct val="90000"/>
              </a:lnSpc>
              <a:spcBef>
                <a:spcPts val="370"/>
              </a:spcBef>
              <a:spcAft>
                <a:spcPts val="0"/>
              </a:spcAft>
              <a:buClr>
                <a:schemeClr val="accent1">
                  <a:tint val="60000"/>
                </a:schemeClr>
              </a:buClr>
              <a:buFont typeface="Wingdings 2"/>
              <a:buChar char=""/>
              <a:defRPr/>
            </a:pPr>
            <a:r>
              <a:rPr lang="en-US" dirty="0" smtClean="0">
                <a:latin typeface="Times New Roman" pitchFamily="18" charset="0"/>
                <a:cs typeface="Times New Roman" pitchFamily="18" charset="0"/>
              </a:rPr>
              <a:t>Add boiling chips.</a:t>
            </a:r>
          </a:p>
          <a:p>
            <a:pPr marL="822960" lvl="2" eaLnBrk="1" fontAlgn="auto" hangingPunct="1">
              <a:lnSpc>
                <a:spcPct val="90000"/>
              </a:lnSpc>
              <a:spcBef>
                <a:spcPts val="370"/>
              </a:spcBef>
              <a:spcAft>
                <a:spcPts val="0"/>
              </a:spcAft>
              <a:buClr>
                <a:schemeClr val="accent1">
                  <a:tint val="60000"/>
                </a:schemeClr>
              </a:buClr>
              <a:buFont typeface="Wingdings 2"/>
              <a:buChar char=""/>
              <a:defRPr/>
            </a:pPr>
            <a:r>
              <a:rPr lang="en-US" dirty="0" smtClean="0">
                <a:latin typeface="Times New Roman" pitchFamily="18" charset="0"/>
                <a:cs typeface="Times New Roman" pitchFamily="18" charset="0"/>
              </a:rPr>
              <a:t>Assemble the apparatus for fractional distillation as shown in Fig. 5.11 (page 102). </a:t>
            </a:r>
            <a:r>
              <a:rPr lang="en-US" i="1" dirty="0" smtClean="0">
                <a:latin typeface="Times New Roman" pitchFamily="18" charset="0"/>
                <a:cs typeface="Times New Roman" pitchFamily="18" charset="0"/>
              </a:rPr>
              <a:t>Use stainless steel wool that will be provided to pack the fractionating column.</a:t>
            </a:r>
          </a:p>
          <a:p>
            <a:pPr marL="822960" lvl="2" eaLnBrk="1" fontAlgn="auto" hangingPunct="1">
              <a:lnSpc>
                <a:spcPct val="90000"/>
              </a:lnSpc>
              <a:spcBef>
                <a:spcPts val="370"/>
              </a:spcBef>
              <a:spcAft>
                <a:spcPts val="0"/>
              </a:spcAft>
              <a:buClr>
                <a:schemeClr val="accent1">
                  <a:tint val="60000"/>
                </a:schemeClr>
              </a:buClr>
              <a:buFont typeface="Wingdings 2"/>
              <a:buChar char=""/>
              <a:defRPr/>
            </a:pPr>
            <a:r>
              <a:rPr lang="en-US" dirty="0" smtClean="0">
                <a:latin typeface="Times New Roman" pitchFamily="18" charset="0"/>
                <a:cs typeface="Times New Roman" pitchFamily="18" charset="0"/>
              </a:rPr>
              <a:t>Insulate the column with a towel to prevent flooding of the column as this slows down the distillation.</a:t>
            </a:r>
          </a:p>
          <a:p>
            <a:pPr marL="822960" lvl="2" eaLnBrk="1" fontAlgn="auto" hangingPunct="1">
              <a:lnSpc>
                <a:spcPct val="90000"/>
              </a:lnSpc>
              <a:spcBef>
                <a:spcPts val="370"/>
              </a:spcBef>
              <a:spcAft>
                <a:spcPts val="0"/>
              </a:spcAft>
              <a:buClr>
                <a:schemeClr val="accent1">
                  <a:tint val="60000"/>
                </a:schemeClr>
              </a:buClr>
              <a:buFont typeface="Wingdings 2"/>
              <a:buChar char=""/>
              <a:defRPr/>
            </a:pPr>
            <a:r>
              <a:rPr lang="en-US" dirty="0" smtClean="0">
                <a:latin typeface="Times New Roman" pitchFamily="18" charset="0"/>
                <a:cs typeface="Times New Roman" pitchFamily="18" charset="0"/>
              </a:rPr>
              <a:t>Record temperature for every milliliter of distillate collected and take more frequent readings as the temperature begins to rise abruptly.</a:t>
            </a:r>
          </a:p>
          <a:p>
            <a:pPr marL="822960" lvl="2" eaLnBrk="1" fontAlgn="auto" hangingPunct="1">
              <a:lnSpc>
                <a:spcPct val="90000"/>
              </a:lnSpc>
              <a:spcBef>
                <a:spcPts val="370"/>
              </a:spcBef>
              <a:spcAft>
                <a:spcPts val="0"/>
              </a:spcAft>
              <a:buClr>
                <a:schemeClr val="accent1">
                  <a:tint val="60000"/>
                </a:schemeClr>
              </a:buClr>
              <a:buFont typeface="Wingdings 2"/>
              <a:buChar char=""/>
              <a:defRPr/>
            </a:pPr>
            <a:r>
              <a:rPr lang="en-US" dirty="0" smtClean="0">
                <a:latin typeface="Times New Roman" pitchFamily="18" charset="0"/>
                <a:cs typeface="Times New Roman" pitchFamily="18" charset="0"/>
              </a:rPr>
              <a:t>Empty the contents of the graduated cylinder into a 25 </a:t>
            </a:r>
            <a:r>
              <a:rPr lang="en-US" dirty="0" err="1" smtClean="0">
                <a:latin typeface="Times New Roman" pitchFamily="18" charset="0"/>
                <a:cs typeface="Times New Roman" pitchFamily="18" charset="0"/>
              </a:rPr>
              <a:t>mL</a:t>
            </a:r>
            <a:r>
              <a:rPr lang="en-US" dirty="0" smtClean="0">
                <a:latin typeface="Times New Roman" pitchFamily="18" charset="0"/>
                <a:cs typeface="Times New Roman" pitchFamily="18" charset="0"/>
              </a:rPr>
              <a:t> Erlenmeyer flask once it fills.</a:t>
            </a:r>
          </a:p>
          <a:p>
            <a:pPr marL="822960" lvl="2" eaLnBrk="1" fontAlgn="auto" hangingPunct="1">
              <a:lnSpc>
                <a:spcPct val="90000"/>
              </a:lnSpc>
              <a:spcBef>
                <a:spcPts val="370"/>
              </a:spcBef>
              <a:spcAft>
                <a:spcPts val="0"/>
              </a:spcAft>
              <a:buClr>
                <a:schemeClr val="accent1">
                  <a:tint val="60000"/>
                </a:schemeClr>
              </a:buClr>
              <a:buFont typeface="Wingdings 2"/>
              <a:buChar char=""/>
              <a:defRPr/>
            </a:pPr>
            <a:r>
              <a:rPr lang="en-US" dirty="0" smtClean="0">
                <a:latin typeface="Times New Roman" pitchFamily="18" charset="0"/>
                <a:cs typeface="Times New Roman" pitchFamily="18" charset="0"/>
              </a:rPr>
              <a:t>Stop the distillation once the second constant temperature is reached.</a:t>
            </a:r>
          </a:p>
          <a:p>
            <a:pPr marL="822960" lvl="2" eaLnBrk="1" fontAlgn="auto" hangingPunct="1">
              <a:lnSpc>
                <a:spcPct val="90000"/>
              </a:lnSpc>
              <a:spcBef>
                <a:spcPts val="370"/>
              </a:spcBef>
              <a:spcAft>
                <a:spcPts val="0"/>
              </a:spcAft>
              <a:buClr>
                <a:schemeClr val="accent1">
                  <a:tint val="60000"/>
                </a:schemeClr>
              </a:buClr>
              <a:buFont typeface="Wingdings 2"/>
              <a:buChar char=""/>
              <a:defRPr/>
            </a:pPr>
            <a:r>
              <a:rPr lang="en-US" dirty="0" smtClean="0">
                <a:latin typeface="Times New Roman" pitchFamily="18" charset="0"/>
                <a:cs typeface="Times New Roman" pitchFamily="18" charset="0"/>
              </a:rPr>
              <a:t>Repeat the ignition test and note any difference from before.</a:t>
            </a:r>
          </a:p>
          <a:p>
            <a:pPr marL="274320" indent="-274320" eaLnBrk="1" fontAlgn="auto" hangingPunct="1">
              <a:lnSpc>
                <a:spcPct val="90000"/>
              </a:lnSpc>
              <a:spcBef>
                <a:spcPts val="580"/>
              </a:spcBef>
              <a:spcAft>
                <a:spcPts val="0"/>
              </a:spcAft>
              <a:buFont typeface="Wingdings 2"/>
              <a:buChar char=""/>
              <a:defRPr/>
            </a:pPr>
            <a:endParaRPr lang="en-US" sz="2000" dirty="0" smtClean="0">
              <a:latin typeface="Times New Roman" pitchFamily="18" charset="0"/>
              <a:cs typeface="Times New Roman" pitchFamily="18" charset="0"/>
            </a:endParaRPr>
          </a:p>
          <a:p>
            <a:pPr marL="274320" indent="-274320" eaLnBrk="1" fontAlgn="auto" hangingPunct="1">
              <a:lnSpc>
                <a:spcPct val="90000"/>
              </a:lnSpc>
              <a:spcBef>
                <a:spcPts val="580"/>
              </a:spcBef>
              <a:spcAft>
                <a:spcPts val="0"/>
              </a:spcAft>
              <a:buFont typeface="Wingdings 2"/>
              <a:buChar char=""/>
              <a:defRPr/>
            </a:pPr>
            <a:endParaRPr lang="en-US" sz="2000" dirty="0" smtClean="0">
              <a:latin typeface="Times New Roman" pitchFamily="18" charset="0"/>
              <a:cs typeface="Times New Roman" pitchFamily="18" charset="0"/>
            </a:endParaRPr>
          </a:p>
          <a:p>
            <a:pPr marL="274320" indent="-274320" algn="just" eaLnBrk="1" fontAlgn="auto" hangingPunct="1">
              <a:lnSpc>
                <a:spcPct val="90000"/>
              </a:lnSpc>
              <a:spcBef>
                <a:spcPts val="580"/>
              </a:spcBef>
              <a:spcAft>
                <a:spcPts val="0"/>
              </a:spcAft>
              <a:buFont typeface="Wingdings 2"/>
              <a:buChar char=""/>
              <a:defRPr/>
            </a:pPr>
            <a:endParaRPr lang="en-US" sz="2000" dirty="0" smtClean="0">
              <a:effectLst>
                <a:outerShdw blurRad="38100" dist="38100" dir="2700000" algn="tl">
                  <a:srgbClr val="C0C0C0"/>
                </a:outerShdw>
              </a:effectLst>
              <a:latin typeface="Times New Roman" pitchFamily="18" charset="0"/>
              <a:cs typeface="Times New Roman" pitchFamily="18" charset="0"/>
            </a:endParaRPr>
          </a:p>
          <a:p>
            <a:pPr marL="274320" indent="-274320" eaLnBrk="1" fontAlgn="auto" hangingPunct="1">
              <a:spcBef>
                <a:spcPts val="580"/>
              </a:spcBef>
              <a:spcAft>
                <a:spcPts val="0"/>
              </a:spcAft>
              <a:buFont typeface="Wingdings 2"/>
              <a:buChar char=""/>
              <a:defRPr/>
            </a:pPr>
            <a:endParaRPr lang="en-US"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z="3200" b="1" smtClean="0">
                <a:solidFill>
                  <a:schemeClr val="tx1"/>
                </a:solidFill>
              </a:rPr>
              <a:t>APPLICATIONS OF DISTILLATION </a:t>
            </a:r>
            <a:r>
              <a:rPr lang="en-US" sz="3200" smtClean="0">
                <a:solidFill>
                  <a:schemeClr val="tx1"/>
                </a:solidFill>
              </a:rPr>
              <a:t/>
            </a:r>
            <a:br>
              <a:rPr lang="en-US" sz="3200" smtClean="0">
                <a:solidFill>
                  <a:schemeClr val="tx1"/>
                </a:solidFill>
              </a:rPr>
            </a:br>
            <a:endParaRPr lang="en-US" sz="3200" smtClean="0"/>
          </a:p>
        </p:txBody>
      </p:sp>
      <p:sp>
        <p:nvSpPr>
          <p:cNvPr id="12291" name="Content Placeholder 2"/>
          <p:cNvSpPr>
            <a:spLocks noGrp="1"/>
          </p:cNvSpPr>
          <p:nvPr>
            <p:ph sz="quarter" idx="1"/>
          </p:nvPr>
        </p:nvSpPr>
        <p:spPr/>
        <p:txBody>
          <a:bodyPr/>
          <a:lstStyle/>
          <a:p>
            <a:pPr eaLnBrk="1" hangingPunct="1">
              <a:buFont typeface="Wingdings 2" pitchFamily="18" charset="2"/>
              <a:buNone/>
            </a:pPr>
            <a:r>
              <a:rPr lang="en-US" sz="2000" smtClean="0"/>
              <a:t> The application of distillation can roughly be divided in four groups:-</a:t>
            </a:r>
            <a:r>
              <a:rPr lang="en-US" sz="2000" smtClean="0">
                <a:sym typeface="Symbol" pitchFamily="18" charset="2"/>
              </a:rPr>
              <a:t></a:t>
            </a:r>
            <a:r>
              <a:rPr lang="en-US" sz="2000" smtClean="0"/>
              <a:t>  Laboratory scale</a:t>
            </a:r>
          </a:p>
          <a:p>
            <a:pPr eaLnBrk="1" hangingPunct="1"/>
            <a:r>
              <a:rPr lang="en-US" sz="2000" smtClean="0"/>
              <a:t>Industrial scale</a:t>
            </a:r>
          </a:p>
          <a:p>
            <a:pPr eaLnBrk="1" hangingPunct="1"/>
            <a:r>
              <a:rPr lang="en-US" sz="2000" smtClean="0"/>
              <a:t>Herbal distillate</a:t>
            </a:r>
          </a:p>
          <a:p>
            <a:pPr eaLnBrk="1" hangingPunct="1"/>
            <a:r>
              <a:rPr lang="en-US" sz="2000" smtClean="0"/>
              <a:t>Food processing</a:t>
            </a:r>
          </a:p>
          <a:p>
            <a:pPr eaLnBrk="1" hangingPunct="1"/>
            <a:r>
              <a:rPr lang="en-US" sz="2000" smtClean="0"/>
              <a:t>The latter two are distinctively different from the former two in that in the</a:t>
            </a:r>
            <a:r>
              <a:rPr lang="en-US" sz="2000" smtClean="0">
                <a:sym typeface="Symbol" pitchFamily="18" charset="2"/>
              </a:rPr>
              <a:t></a:t>
            </a:r>
            <a:r>
              <a:rPr lang="en-US" sz="2000" smtClean="0"/>
              <a:t> processing of beverages. </a:t>
            </a:r>
          </a:p>
          <a:p>
            <a:pPr eaLnBrk="1" hangingPunct="1"/>
            <a:endParaRPr lang="en-US" sz="20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sz="6000" b="1" dirty="0">
                <a:solidFill>
                  <a:schemeClr val="tx1"/>
                </a:solidFill>
              </a:rPr>
              <a:t>Uses of Distillation</a:t>
            </a:r>
            <a:r>
              <a:rPr lang="en-US" sz="6000" dirty="0">
                <a:solidFill>
                  <a:schemeClr val="tx1"/>
                </a:solidFill>
              </a:rPr>
              <a:t/>
            </a:r>
            <a:br>
              <a:rPr lang="en-US" sz="6000" dirty="0">
                <a:solidFill>
                  <a:schemeClr val="tx1"/>
                </a:solidFill>
              </a:rPr>
            </a:br>
            <a:endParaRPr lang="en-US" dirty="0"/>
          </a:p>
        </p:txBody>
      </p:sp>
      <p:sp>
        <p:nvSpPr>
          <p:cNvPr id="13315" name="Content Placeholder 2"/>
          <p:cNvSpPr>
            <a:spLocks noGrp="1"/>
          </p:cNvSpPr>
          <p:nvPr>
            <p:ph sz="quarter" idx="1"/>
          </p:nvPr>
        </p:nvSpPr>
        <p:spPr/>
        <p:txBody>
          <a:bodyPr/>
          <a:lstStyle/>
          <a:p>
            <a:pPr eaLnBrk="1" hangingPunct="1"/>
            <a:r>
              <a:rPr lang="en-US" smtClean="0"/>
              <a:t>Distillation is used for many commercial processes, such as the production of gasoline, distilled water, xylene, alcohol, paraffin, kerosene, and many other liquids. Gas may be liquefied and separate. For example: nitrogen, oxygen, and argon are distilled from air.</a:t>
            </a:r>
          </a:p>
          <a:p>
            <a:pPr eaLnBrk="1" hangingPunct="1"/>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b="1" dirty="0" smtClean="0">
                <a:solidFill>
                  <a:schemeClr val="tx1"/>
                </a:solidFill>
                <a:latin typeface="Times New Roman" pitchFamily="18" charset="0"/>
                <a:cs typeface="Times New Roman" pitchFamily="18" charset="0"/>
              </a:rPr>
              <a:t>Advantages of Distillation</a:t>
            </a:r>
            <a:br>
              <a:rPr lang="en-US" b="1" dirty="0" smtClean="0">
                <a:solidFill>
                  <a:schemeClr val="tx1"/>
                </a:solidFill>
                <a:latin typeface="Times New Roman" pitchFamily="18" charset="0"/>
                <a:cs typeface="Times New Roman" pitchFamily="18" charset="0"/>
              </a:rPr>
            </a:br>
            <a:endParaRPr lang="en-US" b="1" dirty="0">
              <a:solidFill>
                <a:schemeClr val="tx1"/>
              </a:solidFill>
              <a:latin typeface="Times New Roman" pitchFamily="18" charset="0"/>
              <a:cs typeface="Times New Roman" pitchFamily="18" charset="0"/>
            </a:endParaRPr>
          </a:p>
        </p:txBody>
      </p:sp>
      <p:sp>
        <p:nvSpPr>
          <p:cNvPr id="14339" name="Content Placeholder 2"/>
          <p:cNvSpPr>
            <a:spLocks noGrp="1"/>
          </p:cNvSpPr>
          <p:nvPr>
            <p:ph sz="quarter" idx="1"/>
          </p:nvPr>
        </p:nvSpPr>
        <p:spPr/>
        <p:txBody>
          <a:bodyPr/>
          <a:lstStyle/>
          <a:p>
            <a:pPr eaLnBrk="1" hangingPunct="1"/>
            <a:r>
              <a:rPr lang="en-US" smtClean="0"/>
              <a:t>It is an efficient method of water softening for smaller purposes.</a:t>
            </a:r>
          </a:p>
          <a:p>
            <a:pPr eaLnBrk="1" hangingPunct="1"/>
            <a:r>
              <a:rPr lang="en-US" smtClean="0"/>
              <a:t>It is relatively cheap.</a:t>
            </a:r>
          </a:p>
          <a:p>
            <a:pPr eaLnBrk="1" hangingPunct="1"/>
            <a:r>
              <a:rPr lang="en-US" smtClean="0"/>
              <a:t>It can also be reused.</a:t>
            </a:r>
          </a:p>
          <a:p>
            <a:pPr eaLnBrk="1" hangingPunct="1"/>
            <a:endParaRPr lang="en-US"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145</TotalTime>
  <Words>633</Words>
  <Application>Microsoft Office PowerPoint</Application>
  <PresentationFormat>On-screen Show (4:3)</PresentationFormat>
  <Paragraphs>67</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Equity</vt:lpstr>
      <vt:lpstr>Slide 1</vt:lpstr>
      <vt:lpstr>Index </vt:lpstr>
      <vt:lpstr>       Introduction </vt:lpstr>
      <vt:lpstr>Distillation</vt:lpstr>
      <vt:lpstr>Simple Distillation</vt:lpstr>
      <vt:lpstr>Fractional Distillation</vt:lpstr>
      <vt:lpstr>APPLICATIONS OF DISTILLATION  </vt:lpstr>
      <vt:lpstr>Uses of Distillation </vt:lpstr>
      <vt:lpstr>Advantages of Distillation </vt:lpstr>
      <vt:lpstr>Disadvantages of Distillation </vt:lpstr>
      <vt:lpstr>Conclusion </vt:lpstr>
      <vt:lpstr>Reference</vt:lpstr>
      <vt:lpstr>Thanks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Admin</cp:lastModifiedBy>
  <cp:revision>54</cp:revision>
  <dcterms:created xsi:type="dcterms:W3CDTF">2009-04-22T19:24:48Z</dcterms:created>
  <dcterms:modified xsi:type="dcterms:W3CDTF">2021-02-25T07:30:35Z</dcterms:modified>
</cp:coreProperties>
</file>